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8" r:id="rId3"/>
    <p:sldId id="289" r:id="rId4"/>
    <p:sldId id="299" r:id="rId5"/>
    <p:sldId id="303" r:id="rId6"/>
    <p:sldId id="277" r:id="rId7"/>
    <p:sldId id="300" r:id="rId8"/>
    <p:sldId id="302" r:id="rId9"/>
    <p:sldId id="301" r:id="rId10"/>
    <p:sldId id="298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9/11/2022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20F5-7247-3AB5-6F6A-542BC694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4A07-3EE2-2B33-448A-16DB001D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F3697-F013-010C-C917-ACF51F5C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" y="1298449"/>
            <a:ext cx="12320266" cy="33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4218832" y="2888276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3625778" y="3345593"/>
            <a:ext cx="8592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4027349" y="4144746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5086950" y="29287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5099142" y="36828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4261338" y="368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4767603" y="3637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4348701" y="3317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4813622" y="297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4785264" y="3294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5099142" y="3277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4319046" y="2945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3AEAF-C2FD-B180-EA90-E5EA9CC50BFB}"/>
              </a:ext>
            </a:extLst>
          </p:cNvPr>
          <p:cNvSpPr txBox="1"/>
          <p:nvPr/>
        </p:nvSpPr>
        <p:spPr>
          <a:xfrm>
            <a:off x="6972300" y="172828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 [,1]      [,2]      [,3]      [,4]     </a:t>
            </a:r>
          </a:p>
          <a:p>
            <a:r>
              <a:rPr lang="en-NZ" dirty="0"/>
              <a:t>[1,] "#E0EEEE" "#E0EEEE" "#7077F6" "#0000FF"</a:t>
            </a:r>
          </a:p>
          <a:p>
            <a:r>
              <a:rPr lang="en-NZ" dirty="0"/>
              <a:t>[2,] "#E0EEEE" "#E0EEEE" "#7077F6" "#0000FF"</a:t>
            </a:r>
          </a:p>
          <a:p>
            <a:r>
              <a:rPr lang="en-NZ" dirty="0"/>
              <a:t>[3,] "#E8EABD" "#E8EABD" "#B3759E" "#7F007F"</a:t>
            </a:r>
          </a:p>
          <a:p>
            <a:r>
              <a:rPr lang="en-NZ" dirty="0"/>
              <a:t>[4,] "#F0E68C" "#F0E68C" "#F77346" "#FF0000"</a:t>
            </a:r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762000"/>
            <a:ext cx="10002774" cy="7060782"/>
          </a:xfrm>
          <a:prstGeom prst="rect">
            <a:avLst/>
          </a:prstGeom>
        </p:spPr>
      </p:pic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17033A8C-05F9-2636-2361-3960E372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26C6-529F-715D-B162-0F3CAD93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9DC0BE38-496B-C67E-4D1D-CA85D00CB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B99979A-1229-97D9-DFEA-F7255C212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A9A041E-C95E-6223-8D69-A36A403B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9493A-5F86-05B9-CEF0-4EE0FD6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3" name="Graphic 12" descr="Bats with solid fill">
            <a:extLst>
              <a:ext uri="{FF2B5EF4-FFF2-40B4-BE49-F238E27FC236}">
                <a16:creationId xmlns:a16="http://schemas.microsoft.com/office/drawing/2014/main" id="{3F66C0CA-05D8-E3FC-9446-10137721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84BC86-70DC-AE30-588B-2941AB3C2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6847EA-6897-8B8D-96A8-6B3C70609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A0CC50E7-A952-4114-787C-ECB9594A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AA662525-9564-2746-6508-6C4561430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A2AE5AA-CC55-36F9-B8AB-83D0D2560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E4EB5FC-9153-B601-58CC-AA3E45FB7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8A40E7EC-FD59-09F2-139D-5A2607E7D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ADB637F-9AE8-538A-195F-C53C672AB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66AC4539-5614-8536-CBAA-19AABDFED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32" y="807542"/>
            <a:ext cx="9826335" cy="6936237"/>
          </a:xfrm>
        </p:spPr>
      </p:pic>
      <p:pic>
        <p:nvPicPr>
          <p:cNvPr id="3" name="Graphic 2" descr="Pig with solid fill">
            <a:extLst>
              <a:ext uri="{FF2B5EF4-FFF2-40B4-BE49-F238E27FC236}">
                <a16:creationId xmlns:a16="http://schemas.microsoft.com/office/drawing/2014/main" id="{1624871F-EF15-A833-BA23-856B987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0CCF8-C1C7-BBE3-F968-01737521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5" name="Graphic 4" descr="Bats with solid fill">
            <a:extLst>
              <a:ext uri="{FF2B5EF4-FFF2-40B4-BE49-F238E27FC236}">
                <a16:creationId xmlns:a16="http://schemas.microsoft.com/office/drawing/2014/main" id="{EDE40B33-05F4-54D6-6D0E-3E521396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6" name="Picture 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8A92561A-C2DF-0467-9371-A9FEFA1C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8413969-8911-13C7-4806-0A2CCBCF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5B9B-AD81-F23E-DAF0-0B470BE8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0" name="Graphic 9" descr="Bats with solid fill">
            <a:extLst>
              <a:ext uri="{FF2B5EF4-FFF2-40B4-BE49-F238E27FC236}">
                <a16:creationId xmlns:a16="http://schemas.microsoft.com/office/drawing/2014/main" id="{C36B7DF5-9069-F51A-0C38-D9D8442B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5ED3D4-A2F4-5DC3-C124-383AF6F97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F75CDA58-D721-AF90-E6C8-F1B07C63B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3" name="Graphic 12" descr="Pig with solid fill">
            <a:extLst>
              <a:ext uri="{FF2B5EF4-FFF2-40B4-BE49-F238E27FC236}">
                <a16:creationId xmlns:a16="http://schemas.microsoft.com/office/drawing/2014/main" id="{7F927346-F03F-3FE5-5C5F-05697BDD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4" name="Graphic 13" descr="Bats with solid fill">
            <a:extLst>
              <a:ext uri="{FF2B5EF4-FFF2-40B4-BE49-F238E27FC236}">
                <a16:creationId xmlns:a16="http://schemas.microsoft.com/office/drawing/2014/main" id="{DB3BF768-C690-DE4F-9D50-7AB1E179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6B1A792-FCD1-AC67-546E-650AECB9B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554090D-CD63-AA3F-E886-8BEF575ED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03625835-A616-939B-5B3D-F23D39C6E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CFF7822-963F-CC05-9B56-69C2F1FE31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4C31BAC-30E0-F2B3-45FA-C1454F2A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8D5E3-8949-3300-573B-BE4BF2E91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EFD6D-0ECA-21D6-B24D-FDCCCB01F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2"/>
          <a:stretch/>
        </p:blipFill>
        <p:spPr bwMode="auto">
          <a:xfrm>
            <a:off x="208337" y="80963"/>
            <a:ext cx="3557587" cy="3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5B9A8E-C9F3-7CBA-E21D-0A67BB19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4"/>
          <a:stretch/>
        </p:blipFill>
        <p:spPr bwMode="auto">
          <a:xfrm>
            <a:off x="6096000" y="447904"/>
            <a:ext cx="7957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043ED7-789E-4288-FF15-97160E69D6D1}"/>
              </a:ext>
            </a:extLst>
          </p:cNvPr>
          <p:cNvSpPr txBox="1"/>
          <p:nvPr/>
        </p:nvSpPr>
        <p:spPr>
          <a:xfrm>
            <a:off x="3578411" y="447904"/>
            <a:ext cx="633207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Cluster general geographical region names (indicative)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Inner-West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Assam, West Burma block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Steppe,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Sri Lanka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West Thailand, most of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Sundaland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islands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West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Central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 North Lao PDR, North Vietnam, South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East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Philippines, Timor East, West Papua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North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 Southwest Indochina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Inner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 Nepal, Bhutan,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North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 South Lhasa and Arunachal Pradesh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Yuzhong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District, Chongqing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 Java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East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 Beijing</a:t>
            </a:r>
            <a:endParaRPr lang="en-US" sz="1100" b="0" dirty="0">
              <a:effectLst/>
            </a:endParaRPr>
          </a:p>
          <a:p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344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9D0E6-5DAF-8762-D9A1-C76F7CCD5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2"/>
          <a:stretch/>
        </p:blipFill>
        <p:spPr bwMode="auto">
          <a:xfrm>
            <a:off x="907899" y="386346"/>
            <a:ext cx="5259440" cy="56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3554067" y="311254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 dirty="0"/>
          </a:p>
        </p:txBody>
      </p:sp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7955" y="3289066"/>
            <a:ext cx="562951" cy="5629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20704764">
            <a:off x="3156592" y="4969798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3720591" y="2232995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6F8A8-6E9F-9DB6-4919-596F6BF8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14311" y="1842147"/>
            <a:ext cx="420191" cy="240513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B445B234-0EC7-A4FE-26E2-C29282744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510" y="4727211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268ED1F2-9ED5-F335-1ACE-FB540ED6D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597830"/>
              </p:ext>
            </p:extLst>
          </p:nvPr>
        </p:nvGraphicFramePr>
        <p:xfrm>
          <a:off x="2326640" y="599441"/>
          <a:ext cx="6918960" cy="5659117"/>
        </p:xfrm>
        <a:graphic>
          <a:graphicData uri="http://schemas.openxmlformats.org/drawingml/2006/table">
            <a:tbl>
              <a:tblPr/>
              <a:tblGrid>
                <a:gridCol w="4094960">
                  <a:extLst>
                    <a:ext uri="{9D8B030D-6E8A-4147-A177-3AD203B41FA5}">
                      <a16:colId xmlns:a16="http://schemas.microsoft.com/office/drawing/2014/main" val="1023769205"/>
                    </a:ext>
                  </a:extLst>
                </a:gridCol>
                <a:gridCol w="865266">
                  <a:extLst>
                    <a:ext uri="{9D8B030D-6E8A-4147-A177-3AD203B41FA5}">
                      <a16:colId xmlns:a16="http://schemas.microsoft.com/office/drawing/2014/main" val="1362057081"/>
                    </a:ext>
                  </a:extLst>
                </a:gridCol>
                <a:gridCol w="903300">
                  <a:extLst>
                    <a:ext uri="{9D8B030D-6E8A-4147-A177-3AD203B41FA5}">
                      <a16:colId xmlns:a16="http://schemas.microsoft.com/office/drawing/2014/main" val="17153878"/>
                    </a:ext>
                  </a:extLst>
                </a:gridCol>
                <a:gridCol w="608538">
                  <a:extLst>
                    <a:ext uri="{9D8B030D-6E8A-4147-A177-3AD203B41FA5}">
                      <a16:colId xmlns:a16="http://schemas.microsoft.com/office/drawing/2014/main" val="3840150050"/>
                    </a:ext>
                  </a:extLst>
                </a:gridCol>
                <a:gridCol w="446896">
                  <a:extLst>
                    <a:ext uri="{9D8B030D-6E8A-4147-A177-3AD203B41FA5}">
                      <a16:colId xmlns:a16="http://schemas.microsoft.com/office/drawing/2014/main" val="3466390807"/>
                    </a:ext>
                  </a:extLst>
                </a:gridCol>
              </a:tblGrid>
              <a:tr h="125758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ID and region name (indicative)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variables for which the median is 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70167"/>
                  </a:ext>
                </a:extLst>
              </a:tr>
              <a:tr h="209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Coldspot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Neutral 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Hotspot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0877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Inner-West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88252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Assam, West Burma block, Sri Lanka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46113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West Thailand, most of Sundaland islands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2589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West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527326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Central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26336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Manchuria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170239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North Lao PDR, North Vietnam, South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14117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East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76052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Philippines, Timor East, West Papua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00009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North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5303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Southwest Indochina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85962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Inner Manchuria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93181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Nepal, Bhutan, Bangladesh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11520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North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030906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South Lhasa and Arunachal Pradesh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43898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Shichuan and Yuzhong District, Chongqing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7989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Java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5231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East Bangladesh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547395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Beijing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69082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8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51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B2615-A4CE-4636-A596-0FC17D7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70" y="0"/>
            <a:ext cx="7782259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039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4E658-7596-9072-383B-C32AE2B26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2841307" y="221139"/>
            <a:ext cx="7217093" cy="61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10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392</Words>
  <Application>Microsoft Office PowerPoint</Application>
  <PresentationFormat>Widescreen</PresentationFormat>
  <Paragraphs>147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26</cp:revision>
  <dcterms:created xsi:type="dcterms:W3CDTF">2022-09-29T21:26:25Z</dcterms:created>
  <dcterms:modified xsi:type="dcterms:W3CDTF">2022-11-09T01:29:00Z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